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9" r:id="rId4"/>
    <p:sldId id="275" r:id="rId5"/>
    <p:sldId id="283" r:id="rId6"/>
    <p:sldId id="285" r:id="rId7"/>
    <p:sldId id="262" r:id="rId8"/>
    <p:sldId id="258" r:id="rId9"/>
  </p:sldIdLst>
  <p:sldSz cx="9144000" cy="6858000" type="screen4x3"/>
  <p:notesSz cx="6888163" cy="100203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98335"/>
    <a:srgbClr val="00542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95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7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7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7B2E70-FD79-4391-A858-A01AFE78069B}" type="datetimeFigureOut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16983"/>
            <a:ext cx="2984500" cy="50172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2075" y="9516983"/>
            <a:ext cx="2984500" cy="50172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53A16C-8567-40E5-88AC-4BBCC323C9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9744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1" cy="501015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1" cy="501015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B5CF45C2-3859-4AC7-9D65-507E82ED3DA5}" type="datetimeFigureOut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517546"/>
            <a:ext cx="2984871" cy="501015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699" y="9517546"/>
            <a:ext cx="2984871" cy="501015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03ED8198-4DB4-499B-B072-5C999E2A4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8407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D8198-4DB4-499B-B072-5C999E2A41C5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44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D8198-4DB4-499B-B072-5C999E2A41C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583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D8198-4DB4-499B-B072-5C999E2A41C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5835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D8198-4DB4-499B-B072-5C999E2A41C5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5835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D8198-4DB4-499B-B072-5C999E2A41C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8905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10BE9-F20B-4923-8AC7-D1BF267E9783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57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9985-7C91-41D4-BE2B-FCEB620B914F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467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E1D68-FEC5-448A-B571-B4B7688DEE62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908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225C2-4FEF-46F7-BCBB-730DD5C8F691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6840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DF11F-A71F-41FD-9FF6-3B5CA06E67AF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024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E1C73-9728-4C57-996D-65DF0F4A84A0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756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B6E-D3BC-40AC-9671-4E4C05E972AC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577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2D663-4B38-4014-8DFD-25CDF38FECA9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4409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AD9CF-0891-4B46-9B7D-DED6AD15E54B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3696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23858-9E01-4627-A076-BE30194918FC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5814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1026F-59C1-4D8F-95D4-543FEA46ED1B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97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E47-EF7A-453B-9BC8-5F17DCF03F02}" type="datetime1">
              <a:rPr lang="ko-KR" altLang="en-US" smtClean="0"/>
              <a:t>2026-06-17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3A4A3-A8A8-4094-B43B-02D58D3814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032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18" Type="http://schemas.openxmlformats.org/officeDocument/2006/relationships/image" Target="../media/image3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17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9.jpeg"/><Relationship Id="rId20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5" Type="http://schemas.openxmlformats.org/officeDocument/2006/relationships/image" Target="../media/image28.jpeg"/><Relationship Id="rId10" Type="http://schemas.openxmlformats.org/officeDocument/2006/relationships/image" Target="../media/image23.jpeg"/><Relationship Id="rId19" Type="http://schemas.openxmlformats.org/officeDocument/2006/relationships/image" Target="../media/image32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g"/><Relationship Id="rId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1945385" y="2925606"/>
            <a:ext cx="5041214" cy="1577422"/>
            <a:chOff x="1691026" y="2405159"/>
            <a:chExt cx="5041214" cy="1577422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1026" y="2405160"/>
              <a:ext cx="1139752" cy="761268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8891" y="2405160"/>
              <a:ext cx="1139752" cy="761268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8042" y="2405160"/>
              <a:ext cx="1139752" cy="760217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0859" y="2405159"/>
              <a:ext cx="1138177" cy="760217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3374" y="3222364"/>
              <a:ext cx="1139752" cy="760217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856" y="3222364"/>
              <a:ext cx="1139752" cy="760217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0360" y="3222364"/>
              <a:ext cx="1139752" cy="760217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24271" y="3221974"/>
              <a:ext cx="1107969" cy="739017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611560" y="1426937"/>
            <a:ext cx="7822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26</a:t>
            </a:r>
            <a:r>
              <a:rPr lang="ko-KR" altLang="en-US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년 마포구 민관사회복지종사자 워크숍</a:t>
            </a:r>
            <a:endParaRPr lang="ko-KR" altLang="en-US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6432614" y="5733014"/>
            <a:ext cx="2592287" cy="424662"/>
            <a:chOff x="3347864" y="5669122"/>
            <a:chExt cx="2592287" cy="424662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45" t="13786" r="19671" b="13202"/>
            <a:stretch/>
          </p:blipFill>
          <p:spPr>
            <a:xfrm>
              <a:off x="3347864" y="5669122"/>
              <a:ext cx="566215" cy="424662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3982176" y="5724452"/>
              <a:ext cx="19579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latin typeface="HY목각파임B" pitchFamily="18" charset="-127"/>
                  <a:ea typeface="HY목각파임B" pitchFamily="18" charset="-127"/>
                </a:rPr>
                <a:t>미리내</a:t>
              </a:r>
              <a:r>
                <a:rPr lang="ko-KR" altLang="en-US" sz="1600" b="1" dirty="0" smtClean="0">
                  <a:latin typeface="HY목각파임B" pitchFamily="18" charset="-127"/>
                  <a:ea typeface="HY목각파임B" pitchFamily="18" charset="-127"/>
                </a:rPr>
                <a:t> </a:t>
              </a:r>
              <a:r>
                <a:rPr lang="ko-KR" altLang="en-US" sz="1600" b="1" dirty="0" err="1" smtClean="0">
                  <a:latin typeface="HY목각파임B" pitchFamily="18" charset="-127"/>
                  <a:ea typeface="HY목각파임B" pitchFamily="18" charset="-127"/>
                </a:rPr>
                <a:t>힐빙클럽</a:t>
              </a:r>
              <a:endParaRPr lang="ko-KR" altLang="en-US" sz="1600" b="1" dirty="0">
                <a:latin typeface="HY목각파임B" pitchFamily="18" charset="-127"/>
                <a:ea typeface="HY목각파임B" pitchFamily="18" charset="-127"/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24" y="5661346"/>
            <a:ext cx="2088232" cy="567999"/>
          </a:xfrm>
          <a:prstGeom prst="rect">
            <a:avLst/>
          </a:prstGeom>
        </p:spPr>
      </p:pic>
      <p:pic>
        <p:nvPicPr>
          <p:cNvPr id="1028" name="Picture 4" descr="슬로건조합0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485" y="5364295"/>
            <a:ext cx="2419389" cy="11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07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1412776"/>
            <a:ext cx="7560840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Healing + Wellbeing</a:t>
            </a:r>
            <a:r>
              <a:rPr lang="en-US" altLang="ko-KR" b="1" dirty="0" smtClean="0">
                <a:solidFill>
                  <a:schemeClr val="bg1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</a:t>
            </a:r>
            <a:r>
              <a:rPr lang="ko-KR" altLang="en-US" b="1" dirty="0" smtClean="0">
                <a:solidFill>
                  <a:schemeClr val="bg1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이 만나는 </a:t>
            </a:r>
            <a:r>
              <a:rPr lang="ko-KR" altLang="en-US" b="1" dirty="0" err="1" smtClean="0">
                <a:solidFill>
                  <a:schemeClr val="bg1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힐링</a:t>
            </a:r>
            <a:r>
              <a:rPr lang="ko-KR" altLang="en-US" b="1" dirty="0" smtClean="0">
                <a:solidFill>
                  <a:schemeClr val="bg1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연수원</a:t>
            </a:r>
            <a:endParaRPr lang="ko-KR" altLang="en-US" b="1" dirty="0">
              <a:solidFill>
                <a:schemeClr val="bg1"/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1021224" y="2681954"/>
            <a:ext cx="7004888" cy="2763270"/>
            <a:chOff x="1021224" y="2465930"/>
            <a:chExt cx="7004888" cy="2763270"/>
          </a:xfrm>
        </p:grpSpPr>
        <p:sp>
          <p:nvSpPr>
            <p:cNvPr id="6" name="직사각형 5"/>
            <p:cNvSpPr/>
            <p:nvPr/>
          </p:nvSpPr>
          <p:spPr>
            <a:xfrm>
              <a:off x="1043608" y="2492896"/>
              <a:ext cx="1944216" cy="2736304"/>
            </a:xfrm>
            <a:prstGeom prst="rect">
              <a:avLst/>
            </a:prstGeom>
            <a:noFill/>
            <a:ln>
              <a:solidFill>
                <a:srgbClr val="698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021224" y="2841272"/>
              <a:ext cx="19442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바탕" pitchFamily="18" charset="-127"/>
                  <a:ea typeface="함초롬바탕" pitchFamily="18" charset="-127"/>
                  <a:cs typeface="함초롬바탕" pitchFamily="18" charset="-127"/>
                </a:rPr>
                <a:t>특화된 휴식공간</a:t>
              </a:r>
              <a:endParaRPr lang="en-US" altLang="ko-KR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endParaRPr>
            </a:p>
            <a:p>
              <a:pPr algn="ctr"/>
              <a:r>
                <a:rPr lang="ko-KR" altLang="en-US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바탕" pitchFamily="18" charset="-127"/>
                  <a:ea typeface="함초롬바탕" pitchFamily="18" charset="-127"/>
                  <a:cs typeface="함초롬바탕" pitchFamily="18" charset="-127"/>
                </a:rPr>
                <a:t>힐빙</a:t>
              </a:r>
              <a:r>
                <a:rPr lang="ko-KR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바탕" pitchFamily="18" charset="-127"/>
                  <a:ea typeface="함초롬바탕" pitchFamily="18" charset="-127"/>
                  <a:cs typeface="함초롬바탕" pitchFamily="18" charset="-127"/>
                </a:rPr>
                <a:t> </a:t>
              </a:r>
              <a:r>
                <a:rPr lang="ko-KR" altLang="en-US" b="1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바탕" pitchFamily="18" charset="-127"/>
                  <a:ea typeface="함초롬바탕" pitchFamily="18" charset="-127"/>
                  <a:cs typeface="함초롬바탕" pitchFamily="18" charset="-127"/>
                </a:rPr>
                <a:t>체험존</a:t>
              </a:r>
              <a:endPara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endParaRPr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612" y="3764410"/>
              <a:ext cx="1872208" cy="1248766"/>
            </a:xfrm>
            <a:prstGeom prst="rect">
              <a:avLst/>
            </a:prstGeom>
          </p:spPr>
        </p:pic>
        <p:grpSp>
          <p:nvGrpSpPr>
            <p:cNvPr id="12" name="그룹 11"/>
            <p:cNvGrpSpPr/>
            <p:nvPr/>
          </p:nvGrpSpPr>
          <p:grpSpPr>
            <a:xfrm>
              <a:off x="6066288" y="2465930"/>
              <a:ext cx="1959824" cy="2763270"/>
              <a:chOff x="3563888" y="2276872"/>
              <a:chExt cx="1959824" cy="2763270"/>
            </a:xfrm>
          </p:grpSpPr>
          <p:sp>
            <p:nvSpPr>
              <p:cNvPr id="7" name="직사각형 6"/>
              <p:cNvSpPr/>
              <p:nvPr/>
            </p:nvSpPr>
            <p:spPr>
              <a:xfrm>
                <a:off x="3563888" y="2276872"/>
                <a:ext cx="1944216" cy="2763270"/>
              </a:xfrm>
              <a:prstGeom prst="rect">
                <a:avLst/>
              </a:prstGeom>
              <a:noFill/>
              <a:ln>
                <a:solidFill>
                  <a:srgbClr val="6983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3579496" y="2625248"/>
                <a:ext cx="194421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함초롬바탕" pitchFamily="18" charset="-127"/>
                    <a:ea typeface="함초롬바탕" pitchFamily="18" charset="-127"/>
                    <a:cs typeface="함초롬바탕" pitchFamily="18" charset="-127"/>
                  </a:rPr>
                  <a:t>생각의 전환</a:t>
                </a:r>
                <a:endPara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바탕" pitchFamily="18" charset="-127"/>
                  <a:ea typeface="함초롬바탕" pitchFamily="18" charset="-127"/>
                  <a:cs typeface="함초롬바탕" pitchFamily="18" charset="-127"/>
                </a:endParaRPr>
              </a:p>
              <a:p>
                <a:pPr algn="ctr"/>
                <a:r>
                  <a:rPr lang="ko-KR" altLang="en-US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함초롬바탕" pitchFamily="18" charset="-127"/>
                    <a:ea typeface="함초롬바탕" pitchFamily="18" charset="-127"/>
                    <a:cs typeface="함초롬바탕" pitchFamily="18" charset="-127"/>
                  </a:rPr>
                  <a:t>명상 프로그램 </a:t>
                </a:r>
                <a:endPara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바탕" pitchFamily="18" charset="-127"/>
                  <a:ea typeface="함초롬바탕" pitchFamily="18" charset="-127"/>
                  <a:cs typeface="함초롬바탕" pitchFamily="18" charset="-127"/>
                </a:endParaRPr>
              </a:p>
            </p:txBody>
          </p:sp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7679" t="29540" r="14392" b="39577"/>
              <a:stretch/>
            </p:blipFill>
            <p:spPr bwMode="auto">
              <a:xfrm>
                <a:off x="3608106" y="3575352"/>
                <a:ext cx="1861944" cy="12487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14" name="그룹 13"/>
            <p:cNvGrpSpPr/>
            <p:nvPr/>
          </p:nvGrpSpPr>
          <p:grpSpPr>
            <a:xfrm>
              <a:off x="3563888" y="2492896"/>
              <a:ext cx="1944216" cy="2736304"/>
              <a:chOff x="3579496" y="2276872"/>
              <a:chExt cx="1944216" cy="2736304"/>
            </a:xfrm>
          </p:grpSpPr>
          <p:sp>
            <p:nvSpPr>
              <p:cNvPr id="15" name="직사각형 14"/>
              <p:cNvSpPr/>
              <p:nvPr/>
            </p:nvSpPr>
            <p:spPr>
              <a:xfrm>
                <a:off x="3579496" y="2276872"/>
                <a:ext cx="1944216" cy="2736304"/>
              </a:xfrm>
              <a:prstGeom prst="rect">
                <a:avLst/>
              </a:prstGeom>
              <a:noFill/>
              <a:ln>
                <a:solidFill>
                  <a:srgbClr val="6983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3579496" y="2625248"/>
                <a:ext cx="194421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함초롬바탕" pitchFamily="18" charset="-127"/>
                    <a:ea typeface="함초롬바탕" pitchFamily="18" charset="-127"/>
                    <a:cs typeface="함초롬바탕" pitchFamily="18" charset="-127"/>
                  </a:rPr>
                  <a:t>몸을 채워주는 먹거리</a:t>
                </a:r>
                <a:endParaRPr lang="en-US" altLang="ko-KR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바탕" pitchFamily="18" charset="-127"/>
                  <a:ea typeface="함초롬바탕" pitchFamily="18" charset="-127"/>
                  <a:cs typeface="함초롬바탕" pitchFamily="18" charset="-127"/>
                </a:endParaRPr>
              </a:p>
              <a:p>
                <a:pPr algn="ctr"/>
                <a:r>
                  <a:rPr lang="ko-KR" altLang="en-US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함초롬바탕" pitchFamily="18" charset="-127"/>
                    <a:ea typeface="함초롬바탕" pitchFamily="18" charset="-127"/>
                    <a:cs typeface="함초롬바탕" pitchFamily="18" charset="-127"/>
                  </a:rPr>
                  <a:t>건강식 </a:t>
                </a:r>
                <a:endParaRPr lang="ko-KR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바탕" pitchFamily="18" charset="-127"/>
                  <a:ea typeface="함초롬바탕" pitchFamily="18" charset="-127"/>
                  <a:cs typeface="함초롬바탕" pitchFamily="18" charset="-127"/>
                </a:endParaRPr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620632" y="3555232"/>
                <a:ext cx="1861944" cy="12419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3" name="덧셈 기호 12"/>
            <p:cNvSpPr/>
            <p:nvPr/>
          </p:nvSpPr>
          <p:spPr>
            <a:xfrm>
              <a:off x="3087622" y="3573016"/>
              <a:ext cx="404258" cy="504056"/>
            </a:xfrm>
            <a:prstGeom prst="mathPlus">
              <a:avLst/>
            </a:prstGeom>
            <a:solidFill>
              <a:srgbClr val="6983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덧셈 기호 18"/>
            <p:cNvSpPr/>
            <p:nvPr/>
          </p:nvSpPr>
          <p:spPr>
            <a:xfrm>
              <a:off x="5592638" y="3573016"/>
              <a:ext cx="404258" cy="504056"/>
            </a:xfrm>
            <a:prstGeom prst="mathPlus">
              <a:avLst/>
            </a:prstGeom>
            <a:solidFill>
              <a:srgbClr val="6983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69" t="3000" r="7848" b="90000"/>
          <a:stretch/>
        </p:blipFill>
        <p:spPr bwMode="auto">
          <a:xfrm>
            <a:off x="8338361" y="239916"/>
            <a:ext cx="697230" cy="64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517264" y="148374"/>
            <a:ext cx="2542568" cy="463491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2400" b="1" dirty="0" err="1" smtClean="0">
                <a:solidFill>
                  <a:schemeClr val="bg2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rPr>
              <a:t>힐빙클럽</a:t>
            </a:r>
            <a:r>
              <a:rPr lang="en-US" altLang="ko-KR" sz="2400" b="1" dirty="0" smtClean="0">
                <a:solidFill>
                  <a:schemeClr val="bg2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rPr>
              <a:t>?</a:t>
            </a:r>
            <a:endParaRPr lang="ko-KR" altLang="en-US" sz="2400" b="1" dirty="0">
              <a:solidFill>
                <a:schemeClr val="bg2">
                  <a:lumMod val="25000"/>
                </a:schemeClr>
              </a:solidFill>
              <a:latin typeface="HY수평선B" pitchFamily="18" charset="-127"/>
              <a:ea typeface="HY수평선B" pitchFamily="18" charset="-127"/>
              <a:cs typeface="함초롬바탕" pitchFamily="18" charset="-127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0" y="692696"/>
            <a:ext cx="8244408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820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8" t="13438" r="18542" b="12893"/>
          <a:stretch/>
        </p:blipFill>
        <p:spPr bwMode="auto">
          <a:xfrm>
            <a:off x="8218770" y="243556"/>
            <a:ext cx="864096" cy="59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7" name="그룹 36"/>
          <p:cNvGrpSpPr/>
          <p:nvPr/>
        </p:nvGrpSpPr>
        <p:grpSpPr>
          <a:xfrm>
            <a:off x="467544" y="1412776"/>
            <a:ext cx="5581365" cy="913954"/>
            <a:chOff x="683568" y="1817903"/>
            <a:chExt cx="5581365" cy="913954"/>
          </a:xfrm>
        </p:grpSpPr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2546" y="1821883"/>
              <a:ext cx="1362387" cy="909973"/>
            </a:xfrm>
            <a:prstGeom prst="rect">
              <a:avLst/>
            </a:prstGeom>
          </p:spPr>
        </p:pic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4012" y="1821884"/>
              <a:ext cx="1362388" cy="909973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6395" y="1817903"/>
              <a:ext cx="1362388" cy="909973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568" y="1821884"/>
              <a:ext cx="1362388" cy="909973"/>
            </a:xfrm>
            <a:prstGeom prst="rect">
              <a:avLst/>
            </a:prstGeom>
          </p:spPr>
        </p:pic>
      </p:grpSp>
      <p:grpSp>
        <p:nvGrpSpPr>
          <p:cNvPr id="38" name="그룹 37"/>
          <p:cNvGrpSpPr/>
          <p:nvPr/>
        </p:nvGrpSpPr>
        <p:grpSpPr>
          <a:xfrm>
            <a:off x="2955748" y="2564904"/>
            <a:ext cx="5576692" cy="908716"/>
            <a:chOff x="2395462" y="2924943"/>
            <a:chExt cx="5576692" cy="908716"/>
          </a:xfrm>
        </p:grpSpPr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5462" y="2924944"/>
              <a:ext cx="1362387" cy="908715"/>
            </a:xfrm>
            <a:prstGeom prst="rect">
              <a:avLst/>
            </a:prstGeom>
          </p:spPr>
        </p:pic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7449" y="2924943"/>
              <a:ext cx="1362387" cy="908715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7804" y="2924944"/>
              <a:ext cx="1362387" cy="908715"/>
            </a:xfrm>
            <a:prstGeom prst="rect">
              <a:avLst/>
            </a:prstGeom>
          </p:spPr>
        </p:pic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09767" y="2924944"/>
              <a:ext cx="1362387" cy="908715"/>
            </a:xfrm>
            <a:prstGeom prst="rect">
              <a:avLst/>
            </a:prstGeom>
          </p:spPr>
        </p:pic>
      </p:grpSp>
      <p:grpSp>
        <p:nvGrpSpPr>
          <p:cNvPr id="40" name="그룹 39"/>
          <p:cNvGrpSpPr/>
          <p:nvPr/>
        </p:nvGrpSpPr>
        <p:grpSpPr>
          <a:xfrm>
            <a:off x="3059832" y="5013176"/>
            <a:ext cx="5483259" cy="909973"/>
            <a:chOff x="2671372" y="5459702"/>
            <a:chExt cx="5483259" cy="909973"/>
          </a:xfrm>
        </p:grpSpPr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1372" y="5459702"/>
              <a:ext cx="1362388" cy="909973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3708" y="5459702"/>
              <a:ext cx="1362388" cy="909973"/>
            </a:xfrm>
            <a:prstGeom prst="rect">
              <a:avLst/>
            </a:prstGeom>
          </p:spPr>
        </p:pic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6761" y="5464751"/>
              <a:ext cx="1328059" cy="885818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9004" y="5459702"/>
              <a:ext cx="1335627" cy="890867"/>
            </a:xfrm>
            <a:prstGeom prst="rect">
              <a:avLst/>
            </a:prstGeom>
          </p:spPr>
        </p:pic>
      </p:grpSp>
      <p:grpSp>
        <p:nvGrpSpPr>
          <p:cNvPr id="39" name="그룹 38"/>
          <p:cNvGrpSpPr/>
          <p:nvPr/>
        </p:nvGrpSpPr>
        <p:grpSpPr>
          <a:xfrm>
            <a:off x="467544" y="3816427"/>
            <a:ext cx="5579377" cy="908717"/>
            <a:chOff x="781847" y="4120892"/>
            <a:chExt cx="5579377" cy="908717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45" t="13786" r="19671" b="13202"/>
            <a:stretch/>
          </p:blipFill>
          <p:spPr>
            <a:xfrm>
              <a:off x="3400637" y="4909327"/>
              <a:ext cx="116292" cy="87219"/>
            </a:xfrm>
            <a:prstGeom prst="rect">
              <a:avLst/>
            </a:prstGeom>
          </p:spPr>
        </p:pic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5442" y="4120893"/>
              <a:ext cx="1362387" cy="908715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8837" y="4120892"/>
              <a:ext cx="1362387" cy="908715"/>
            </a:xfrm>
            <a:prstGeom prst="rect">
              <a:avLst/>
            </a:prstGeom>
          </p:spPr>
        </p:pic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4542" y="4120894"/>
              <a:ext cx="1362387" cy="908715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847" y="4131145"/>
              <a:ext cx="1331640" cy="888207"/>
            </a:xfrm>
            <a:prstGeom prst="rect">
              <a:avLst/>
            </a:prstGeom>
          </p:spPr>
        </p:pic>
      </p:grpSp>
      <p:sp>
        <p:nvSpPr>
          <p:cNvPr id="41" name="직사각형 40"/>
          <p:cNvSpPr/>
          <p:nvPr/>
        </p:nvSpPr>
        <p:spPr>
          <a:xfrm>
            <a:off x="6156176" y="1416757"/>
            <a:ext cx="2304256" cy="905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오행테라피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|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간이 편안한 방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심장이 즐거운 방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. </a:t>
            </a:r>
          </a:p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비위가 편안한 방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폐가 상쾌한 방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,</a:t>
            </a:r>
          </a:p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콩팥이 시원한 방 등 치유의  방</a:t>
            </a:r>
            <a:endParaRPr lang="ko-KR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91612" y="2567628"/>
            <a:ext cx="2304256" cy="905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오감테라피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</a:t>
            </a: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|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함초롬바탕"/>
              <a:ea typeface="함초롬바탕"/>
              <a:cs typeface="함초롬바탕"/>
            </a:endParaRPr>
          </a:p>
          <a:p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향기테라피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사운드 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테라피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 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함초롬바탕"/>
              <a:ea typeface="함초롬바탕"/>
              <a:cs typeface="함초롬바탕"/>
            </a:endParaRPr>
          </a:p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명상 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테라피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컬러 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테라피</a:t>
            </a:r>
            <a:endParaRPr lang="en-US" altLang="ko-KR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함초롬바탕"/>
              <a:ea typeface="함초롬바탕"/>
              <a:cs typeface="함초롬바탕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6156176" y="3826680"/>
            <a:ext cx="2304256" cy="905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야외 휴식공간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|</a:t>
            </a:r>
          </a:p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오감 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족욕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게르마늄 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족욕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 </a:t>
            </a:r>
          </a:p>
          <a:p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생약초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족욕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야외 정원 등</a:t>
            </a:r>
            <a:endParaRPr lang="en-US" altLang="ko-KR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함초롬바탕"/>
              <a:ea typeface="함초롬바탕"/>
              <a:cs typeface="함초롬바탕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10483" y="5018225"/>
            <a:ext cx="2304256" cy="905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가든푸실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|</a:t>
            </a:r>
          </a:p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실내 정원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세라믹볼찜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실내족욕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,</a:t>
            </a:r>
          </a:p>
          <a:p>
            <a:r>
              <a:rPr lang="ko-KR" altLang="en-US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구들잠</a:t>
            </a:r>
            <a:r>
              <a:rPr lang="en-US" altLang="ko-KR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/>
                <a:ea typeface="함초롬바탕"/>
                <a:cs typeface="함초롬바탕"/>
              </a:rPr>
              <a:t>등</a:t>
            </a:r>
            <a:endParaRPr lang="en-US" altLang="ko-KR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함초롬바탕"/>
              <a:ea typeface="함초롬바탕"/>
              <a:cs typeface="함초롬바탕"/>
            </a:endParaRPr>
          </a:p>
        </p:txBody>
      </p:sp>
      <p:cxnSp>
        <p:nvCxnSpPr>
          <p:cNvPr id="62" name="직선 연결선 61"/>
          <p:cNvCxnSpPr/>
          <p:nvPr/>
        </p:nvCxnSpPr>
        <p:spPr>
          <a:xfrm>
            <a:off x="0" y="692696"/>
            <a:ext cx="8244408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517264" y="148374"/>
            <a:ext cx="2542568" cy="463491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rPr>
              <a:t>힐빙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rPr>
              <a:t> </a:t>
            </a:r>
            <a:r>
              <a:rPr lang="ko-KR" altLang="en-US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rPr>
              <a:t>체험존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HY수평선B" pitchFamily="18" charset="-127"/>
              <a:ea typeface="HY수평선B" pitchFamily="18" charset="-127"/>
              <a:cs typeface="함초롬바탕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717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69" t="3000" r="7848" b="90000"/>
          <a:stretch/>
        </p:blipFill>
        <p:spPr bwMode="auto">
          <a:xfrm>
            <a:off x="8338361" y="239916"/>
            <a:ext cx="697230" cy="64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517264" y="148374"/>
            <a:ext cx="2542568" cy="463491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rPr>
              <a:t>건강한 먹거리</a:t>
            </a:r>
            <a:endParaRPr lang="ko-KR" altLang="en-US" sz="2400" b="1" dirty="0">
              <a:solidFill>
                <a:schemeClr val="bg2">
                  <a:lumMod val="25000"/>
                </a:schemeClr>
              </a:solidFill>
              <a:latin typeface="HY수평선B" pitchFamily="18" charset="-127"/>
              <a:ea typeface="HY수평선B" pitchFamily="18" charset="-127"/>
              <a:cs typeface="함초롬바탕" pitchFamily="18" charset="-127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0" y="692696"/>
            <a:ext cx="8244408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517264" y="4031093"/>
            <a:ext cx="3766704" cy="1794757"/>
            <a:chOff x="657929" y="2492896"/>
            <a:chExt cx="3463847" cy="113853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929" y="2492896"/>
              <a:ext cx="1706937" cy="1138530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4840" y="2492896"/>
              <a:ext cx="1706936" cy="1138530"/>
            </a:xfrm>
            <a:prstGeom prst="rect">
              <a:avLst/>
            </a:prstGeom>
          </p:spPr>
        </p:pic>
      </p:grpSp>
      <p:pic>
        <p:nvPicPr>
          <p:cNvPr id="35" name="그림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528" y="2636159"/>
            <a:ext cx="1976642" cy="1794757"/>
          </a:xfrm>
          <a:prstGeom prst="rect">
            <a:avLst/>
          </a:prstGeom>
        </p:spPr>
      </p:pic>
      <p:sp>
        <p:nvSpPr>
          <p:cNvPr id="32" name="직사각형 31"/>
          <p:cNvSpPr/>
          <p:nvPr/>
        </p:nvSpPr>
        <p:spPr>
          <a:xfrm>
            <a:off x="409157" y="879996"/>
            <a:ext cx="4279895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rgbClr val="00B0F0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중식</a:t>
            </a:r>
            <a:r>
              <a:rPr lang="ko-KR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건강식 뷔페</a:t>
            </a:r>
            <a:endParaRPr lang="en-US" altLang="ko-KR" sz="1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endParaRPr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자연에서 나온 제철 재료와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천연 조미료를 이용해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정성을 들여 조리한 건강한 식사</a:t>
            </a:r>
            <a:endParaRPr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endParaRPr lang="ko-KR" altLang="en-US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4499992" y="2128634"/>
            <a:ext cx="3467607" cy="6767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b="1" dirty="0" smtClean="0">
              <a:solidFill>
                <a:schemeClr val="accent2">
                  <a:lumMod val="7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간식</a:t>
            </a:r>
            <a:r>
              <a:rPr lang="ko-KR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카페 이용권 </a:t>
            </a:r>
            <a:endParaRPr lang="en-US" altLang="ko-KR" sz="1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r>
              <a:rPr lang="en-US" altLang="ko-KR" sz="1400" dirty="0" smtClean="0">
                <a:solidFill>
                  <a:srgbClr val="0000FF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-</a:t>
            </a:r>
            <a:r>
              <a:rPr lang="ko-KR" altLang="en-US" sz="1400" dirty="0" smtClean="0">
                <a:solidFill>
                  <a:srgbClr val="0000FF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카페이용권</a:t>
            </a:r>
            <a:r>
              <a:rPr lang="en-US" altLang="ko-KR" sz="1400" dirty="0" smtClean="0">
                <a:solidFill>
                  <a:srgbClr val="0000FF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(1</a:t>
            </a:r>
            <a:r>
              <a:rPr lang="ko-KR" altLang="en-US" sz="1400" dirty="0" smtClean="0">
                <a:solidFill>
                  <a:srgbClr val="0000FF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회 이용권 지급</a:t>
            </a:r>
            <a:r>
              <a:rPr lang="en-US" altLang="ko-KR" sz="1400" dirty="0" smtClean="0">
                <a:solidFill>
                  <a:srgbClr val="0000FF"/>
                </a:solidFill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)</a:t>
            </a:r>
          </a:p>
          <a:p>
            <a:endParaRPr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함초롬바탕" pitchFamily="18" charset="-127"/>
              <a:ea typeface="함초롬바탕" pitchFamily="18" charset="-127"/>
              <a:cs typeface="함초롬바탕" pitchFamily="18" charset="-127"/>
            </a:endParaRPr>
          </a:p>
          <a:p>
            <a:endParaRPr lang="ko-KR" altLang="en-US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575" y="2645480"/>
            <a:ext cx="1649262" cy="1785436"/>
          </a:xfrm>
          <a:prstGeom prst="rect">
            <a:avLst/>
          </a:prstGeom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A4A3-A8A8-4094-B43B-02D58D381442}" type="slidenum">
              <a:rPr lang="ko-KR" altLang="en-US" smtClean="0"/>
              <a:t>4</a:t>
            </a:fld>
            <a:endParaRPr lang="ko-KR" altLang="en-US"/>
          </a:p>
        </p:txBody>
      </p:sp>
      <p:pic>
        <p:nvPicPr>
          <p:cNvPr id="1028" name="Picture 4" descr="https://www.healbeingclub.com/theme/img/gallery1/mirinae_gallery64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64" y="2007444"/>
            <a:ext cx="3766704" cy="1941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83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8" t="13438" r="18542" b="12893"/>
          <a:stretch/>
        </p:blipFill>
        <p:spPr bwMode="auto">
          <a:xfrm>
            <a:off x="8218770" y="243556"/>
            <a:ext cx="864096" cy="59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2" name="직선 연결선 61"/>
          <p:cNvCxnSpPr/>
          <p:nvPr/>
        </p:nvCxnSpPr>
        <p:spPr>
          <a:xfrm>
            <a:off x="0" y="692696"/>
            <a:ext cx="8244408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517264" y="148374"/>
            <a:ext cx="6559332" cy="463491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2400" b="1" dirty="0" err="1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힐링</a:t>
            </a:r>
            <a:r>
              <a:rPr lang="ko-KR" altLang="en-US" sz="2400" b="1" dirty="0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 프로그램</a:t>
            </a:r>
            <a:r>
              <a:rPr lang="en-US" altLang="ko-KR" sz="2400" b="1" dirty="0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-</a:t>
            </a:r>
            <a:r>
              <a:rPr lang="ko-KR" altLang="en-US" sz="2400" b="1" dirty="0" err="1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아로마향기테라피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HY수평선B" pitchFamily="18" charset="-127"/>
              <a:ea typeface="HY수평선B" pitchFamily="18" charset="-127"/>
              <a:cs typeface="함초롬바탕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473638" y="980728"/>
            <a:ext cx="7770770" cy="4900881"/>
            <a:chOff x="1403648" y="1268759"/>
            <a:chExt cx="3031728" cy="5256549"/>
          </a:xfrm>
        </p:grpSpPr>
        <p:sp>
          <p:nvSpPr>
            <p:cNvPr id="5" name="직사각형 4"/>
            <p:cNvSpPr/>
            <p:nvPr/>
          </p:nvSpPr>
          <p:spPr>
            <a:xfrm>
              <a:off x="1403648" y="1268759"/>
              <a:ext cx="3031728" cy="288033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 err="1" smtClean="0">
                  <a:solidFill>
                    <a:schemeClr val="bg1"/>
                  </a:solidFill>
                  <a:latin typeface="HY수평선B" pitchFamily="18" charset="-127"/>
                  <a:ea typeface="HY수평선B" pitchFamily="18" charset="-127"/>
                  <a:cs typeface="함초롬바탕" pitchFamily="18" charset="-127"/>
                </a:rPr>
                <a:t>아로마브레인</a:t>
              </a:r>
              <a:r>
                <a:rPr lang="ko-KR" altLang="en-US" sz="1600" dirty="0" smtClean="0">
                  <a:solidFill>
                    <a:schemeClr val="bg1"/>
                  </a:solidFill>
                  <a:latin typeface="HY수평선B" pitchFamily="18" charset="-127"/>
                  <a:ea typeface="HY수평선B" pitchFamily="18" charset="-127"/>
                  <a:cs typeface="함초롬바탕" pitchFamily="18" charset="-127"/>
                </a:rPr>
                <a:t> </a:t>
              </a:r>
              <a:r>
                <a:rPr lang="en-US" altLang="ko-KR" sz="1600" dirty="0" smtClean="0">
                  <a:solidFill>
                    <a:schemeClr val="bg1"/>
                  </a:solidFill>
                  <a:latin typeface="HY수평선B" pitchFamily="18" charset="-127"/>
                  <a:ea typeface="HY수평선B" pitchFamily="18" charset="-127"/>
                  <a:cs typeface="함초롬바탕" pitchFamily="18" charset="-127"/>
                </a:rPr>
                <a:t>- </a:t>
              </a:r>
              <a:r>
                <a:rPr lang="ko-KR" altLang="en-US" sz="1600" dirty="0" err="1" smtClean="0">
                  <a:solidFill>
                    <a:schemeClr val="bg1"/>
                  </a:solidFill>
                  <a:latin typeface="HY수평선B" pitchFamily="18" charset="-127"/>
                  <a:ea typeface="HY수평선B" pitchFamily="18" charset="-127"/>
                  <a:cs typeface="함초롬바탕" pitchFamily="18" charset="-127"/>
                </a:rPr>
                <a:t>휴</a:t>
              </a:r>
              <a:endParaRPr lang="ko-KR" altLang="en-US" sz="1600" dirty="0">
                <a:solidFill>
                  <a:schemeClr val="bg1"/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1404156" y="1772815"/>
              <a:ext cx="1654635" cy="4752493"/>
            </a:xfrm>
            <a:prstGeom prst="rect">
              <a:avLst/>
            </a:prstGeom>
            <a:noFill/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endPara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endPara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endPara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r>
                <a:rPr lang="ko-KR" altLang="en-US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∎ 프로그램 목적 </a:t>
              </a:r>
              <a:endPara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 천연 </a:t>
              </a:r>
              <a:r>
                <a:rPr lang="ko-KR" altLang="en-US" sz="14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아로마</a:t>
              </a:r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 오일을 활용하여</a:t>
              </a:r>
              <a:r>
                <a: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, ‘</a:t>
              </a:r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감정을</a:t>
              </a:r>
              <a:endPara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r>
                <a: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 </a:t>
              </a:r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다스리는 뇌</a:t>
              </a:r>
              <a:r>
                <a: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’</a:t>
              </a:r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를 안정시킵니다</a:t>
              </a:r>
              <a:r>
                <a: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.</a:t>
              </a:r>
            </a:p>
            <a:p>
              <a:endPara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r>
                <a:rPr lang="ko-KR" altLang="en-US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∎ 프로그램 진행 과정 </a:t>
              </a:r>
              <a:endPara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r>
                <a:rPr lang="ko-KR" altLang="en-US" sz="14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아로마</a:t>
              </a:r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 향기를 흡입하여 굳어 있는 몸을 이완</a:t>
              </a:r>
              <a:endPara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그 외 소도구 등을 이용하여 피부</a:t>
              </a:r>
              <a:r>
                <a: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, </a:t>
              </a:r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심신 터치</a:t>
              </a:r>
              <a:endPara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스트레스로 굳고 지친 몸과 마음 이완 명상</a:t>
              </a:r>
              <a:endPara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그래픽M" panose="02030600000101010101" pitchFamily="18" charset="-127"/>
                <a:ea typeface="HY그래픽M" panose="02030600000101010101" pitchFamily="18" charset="-127"/>
                <a:cs typeface="함초롬바탕"/>
              </a:endParaRPr>
            </a:p>
            <a:p>
              <a:r>
                <a: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(</a:t>
              </a:r>
              <a:r>
                <a:rPr lang="ko-KR" altLang="en-US" sz="14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와식명상</a:t>
              </a:r>
              <a:r>
                <a: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rPr>
                <a:t>)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69272"/>
            <a:ext cx="3688509" cy="44309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2097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8" t="13438" r="18542" b="12893"/>
          <a:stretch/>
        </p:blipFill>
        <p:spPr bwMode="auto">
          <a:xfrm>
            <a:off x="8218770" y="243556"/>
            <a:ext cx="864096" cy="59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2" name="직선 연결선 61"/>
          <p:cNvCxnSpPr/>
          <p:nvPr/>
        </p:nvCxnSpPr>
        <p:spPr>
          <a:xfrm>
            <a:off x="0" y="692696"/>
            <a:ext cx="8244408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517264" y="148374"/>
            <a:ext cx="5782928" cy="463491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2400" b="1" dirty="0" err="1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힐링</a:t>
            </a:r>
            <a:r>
              <a:rPr lang="ko-KR" altLang="en-US" sz="2400" b="1" dirty="0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 프로그램 </a:t>
            </a:r>
            <a:r>
              <a:rPr lang="en-US" altLang="ko-KR" sz="2400" b="1" dirty="0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– </a:t>
            </a:r>
            <a:r>
              <a:rPr lang="ko-KR" altLang="en-US" sz="2400" b="1" dirty="0" err="1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싱잉볼</a:t>
            </a:r>
            <a:r>
              <a:rPr lang="ko-KR" altLang="en-US" sz="2400" b="1" dirty="0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 사운드 </a:t>
            </a:r>
            <a:r>
              <a:rPr lang="ko-KR" altLang="en-US" sz="2400" b="1" dirty="0" err="1" smtClean="0">
                <a:solidFill>
                  <a:srgbClr val="005426"/>
                </a:solidFill>
                <a:latin typeface="HY수평선B" pitchFamily="18" charset="-127"/>
                <a:ea typeface="HY수평선B" pitchFamily="18" charset="-127"/>
              </a:rPr>
              <a:t>테라피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HY수평선B" pitchFamily="18" charset="-127"/>
              <a:ea typeface="HY수평선B" pitchFamily="18" charset="-127"/>
              <a:cs typeface="함초롬바탕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546403" y="1253419"/>
            <a:ext cx="4519574" cy="5199917"/>
            <a:chOff x="1404155" y="1272604"/>
            <a:chExt cx="3024477" cy="5106821"/>
          </a:xfrm>
        </p:grpSpPr>
        <p:sp>
          <p:nvSpPr>
            <p:cNvPr id="5" name="직사각형 4"/>
            <p:cNvSpPr/>
            <p:nvPr/>
          </p:nvSpPr>
          <p:spPr>
            <a:xfrm>
              <a:off x="1493279" y="1272604"/>
              <a:ext cx="2935353" cy="288033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 smtClean="0">
                  <a:solidFill>
                    <a:schemeClr val="bg1"/>
                  </a:solidFill>
                  <a:latin typeface="HY수평선B" pitchFamily="18" charset="-127"/>
                  <a:ea typeface="HY수평선B" pitchFamily="18" charset="-127"/>
                  <a:cs typeface="함초롬바탕" pitchFamily="18" charset="-127"/>
                </a:rPr>
                <a:t>사운드 </a:t>
              </a:r>
              <a:r>
                <a:rPr lang="ko-KR" altLang="en-US" sz="1600" dirty="0" err="1" smtClean="0">
                  <a:solidFill>
                    <a:schemeClr val="bg1"/>
                  </a:solidFill>
                  <a:latin typeface="HY수평선B" pitchFamily="18" charset="-127"/>
                  <a:ea typeface="HY수평선B" pitchFamily="18" charset="-127"/>
                  <a:cs typeface="함초롬바탕" pitchFamily="18" charset="-127"/>
                </a:rPr>
                <a:t>테라피</a:t>
              </a:r>
              <a:endParaRPr lang="en-US" altLang="ko-KR" sz="1600" dirty="0" smtClean="0">
                <a:solidFill>
                  <a:schemeClr val="bg1"/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endParaRPr>
            </a:p>
          </p:txBody>
        </p:sp>
        <p:grpSp>
          <p:nvGrpSpPr>
            <p:cNvPr id="48" name="그룹 47"/>
            <p:cNvGrpSpPr/>
            <p:nvPr/>
          </p:nvGrpSpPr>
          <p:grpSpPr>
            <a:xfrm>
              <a:off x="1404155" y="1772816"/>
              <a:ext cx="3024477" cy="4606609"/>
              <a:chOff x="5139517" y="1768274"/>
              <a:chExt cx="3024477" cy="4606609"/>
            </a:xfrm>
          </p:grpSpPr>
          <p:sp>
            <p:nvSpPr>
              <p:cNvPr id="49" name="직사각형 48"/>
              <p:cNvSpPr/>
              <p:nvPr/>
            </p:nvSpPr>
            <p:spPr>
              <a:xfrm>
                <a:off x="5139517" y="1768274"/>
                <a:ext cx="3024477" cy="4606609"/>
              </a:xfrm>
              <a:prstGeom prst="rect">
                <a:avLst/>
              </a:prstGeom>
              <a:noFill/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∎</a:t>
                </a:r>
                <a:r>
                  <a:rPr lang="ko-KR" altLang="en-US" sz="16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싱잉볼</a:t>
                </a:r>
                <a:r>
                  <a:rPr lang="en-US" altLang="ko-KR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(singing Ball)</a:t>
                </a:r>
                <a:r>
                  <a:rPr lang="ko-KR" altLang="en-US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이란</a:t>
                </a:r>
                <a:r>
                  <a:rPr lang="en-US" altLang="ko-KR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?</a:t>
                </a:r>
              </a:p>
              <a:p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-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노래하는 그릇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,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이라는 뜻으로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티벳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,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네팔 등지에서 유래한 사운드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테라피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(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소리치료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)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도구</a:t>
                </a:r>
                <a:endPara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-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국내에선는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주로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힐링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,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명상 용으로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/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여양에서는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에스테닉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,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의료분야의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테라피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도구로도 활용되고 있음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.</a:t>
                </a:r>
              </a:p>
              <a:p>
                <a:endPara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r>
                  <a:rPr lang="ko-KR" altLang="en-US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∎ 주요 프로그램 </a:t>
                </a:r>
                <a:endParaRPr lang="en-US" altLang="ko-KR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-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싱잉볼에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대한 이해</a:t>
                </a:r>
                <a:endPara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-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싱잉볼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효과를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증신시키는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몸 풀기</a:t>
                </a:r>
                <a:endPara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-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누워서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싱잉볼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연주 듣기</a:t>
                </a:r>
                <a:endPara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-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경험 나눔과 질의 응답</a:t>
                </a:r>
                <a:endPara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endParaRPr lang="en-US" altLang="ko-KR" sz="1400" dirty="0" smtClean="0">
                  <a:solidFill>
                    <a:schemeClr val="bg2">
                      <a:lumMod val="50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</a:endParaRPr>
              </a:p>
              <a:p>
                <a:r>
                  <a:rPr lang="ko-KR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∎ </a:t>
                </a:r>
                <a:r>
                  <a:rPr lang="ko-KR" altLang="en-US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프로그램 효과</a:t>
                </a:r>
                <a:endParaRPr lang="en-US" altLang="ko-KR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- </a:t>
                </a:r>
                <a:r>
                  <a:rPr lang="ko-KR" altLang="en-US" sz="1400" dirty="0" err="1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싱잉볼의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소리와 진동이 몸과 마음에 깊은 휴식 이완을 가져다 줌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.</a:t>
                </a:r>
              </a:p>
              <a:p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-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신경계 안정으로 불면증 개선</a:t>
                </a:r>
                <a:endParaRPr lang="en-US" altLang="ko-KR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r>
                  <a:rPr lang="en-US" altLang="ko-KR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 </a:t>
                </a:r>
                <a:r>
                  <a:rPr lang="en-US" altLang="ko-KR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- </a:t>
                </a:r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그래픽M" panose="02030600000101010101" pitchFamily="18" charset="-127"/>
                    <a:ea typeface="HY그래픽M" panose="02030600000101010101" pitchFamily="18" charset="-127"/>
                    <a:cs typeface="함초롬바탕"/>
                  </a:rPr>
                  <a:t>스트레스 관리 효과</a:t>
                </a:r>
                <a:endParaRPr lang="en-US" altLang="ko-KR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그래픽M" panose="02030600000101010101" pitchFamily="18" charset="-127"/>
                  <a:ea typeface="HY그래픽M" panose="02030600000101010101" pitchFamily="18" charset="-127"/>
                  <a:cs typeface="함초롬바탕"/>
                </a:endParaRPr>
              </a:p>
              <a:p>
                <a:endParaRPr lang="ko-KR" altLang="en-US" sz="1400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cxnSp>
            <p:nvCxnSpPr>
              <p:cNvPr id="50" name="직선 연결선 49"/>
              <p:cNvCxnSpPr/>
              <p:nvPr/>
            </p:nvCxnSpPr>
            <p:spPr>
              <a:xfrm>
                <a:off x="5229909" y="4185084"/>
                <a:ext cx="2501114" cy="0"/>
              </a:xfrm>
              <a:prstGeom prst="line">
                <a:avLst/>
              </a:prstGeom>
              <a:ln>
                <a:solidFill>
                  <a:srgbClr val="FFC00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026" name="Picture 2" descr="미리내힐빙클럽은 단체 예약 인원을 대상으로 아로마, 싱잉볼 등을 활용한 전문 테라피 프로그램을 운영한다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442" y="1765644"/>
            <a:ext cx="3384376" cy="2256252"/>
          </a:xfrm>
          <a:prstGeom prst="rect">
            <a:avLst/>
          </a:prstGeom>
          <a:noFill/>
          <a:effectLst>
            <a:softEdge rad="0"/>
          </a:effectLst>
          <a:scene3d>
            <a:camera prst="perspectiveFron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83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517264" y="148374"/>
            <a:ext cx="3190640" cy="463491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>
                <a:solidFill>
                  <a:schemeClr val="bg2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rPr>
              <a:t>기타</a:t>
            </a:r>
            <a:endParaRPr lang="ko-KR" altLang="en-US" sz="2400" b="1" dirty="0">
              <a:solidFill>
                <a:schemeClr val="bg2">
                  <a:lumMod val="25000"/>
                </a:schemeClr>
              </a:solidFill>
              <a:latin typeface="HY수평선B" pitchFamily="18" charset="-127"/>
              <a:ea typeface="HY수평선B" pitchFamily="18" charset="-127"/>
              <a:cs typeface="함초롬바탕" pitchFamily="18" charset="-127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0" y="692696"/>
            <a:ext cx="8244408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그룹 6"/>
          <p:cNvGrpSpPr/>
          <p:nvPr/>
        </p:nvGrpSpPr>
        <p:grpSpPr>
          <a:xfrm>
            <a:off x="323528" y="1015503"/>
            <a:ext cx="7920880" cy="2487851"/>
            <a:chOff x="2411760" y="1483969"/>
            <a:chExt cx="4624077" cy="1160022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708"/>
            <a:stretch/>
          </p:blipFill>
          <p:spPr>
            <a:xfrm>
              <a:off x="2411760" y="1484784"/>
              <a:ext cx="1498455" cy="1152127"/>
            </a:xfrm>
            <a:prstGeom prst="rect">
              <a:avLst/>
            </a:prstGeom>
          </p:spPr>
        </p:pic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9964" y="1483969"/>
              <a:ext cx="1544149" cy="1158112"/>
            </a:xfrm>
            <a:prstGeom prst="rect">
              <a:avLst/>
            </a:prstGeom>
          </p:spPr>
        </p:pic>
        <p:pic>
          <p:nvPicPr>
            <p:cNvPr id="38" name="그림 3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960"/>
            <a:stretch/>
          </p:blipFill>
          <p:spPr>
            <a:xfrm>
              <a:off x="5537382" y="1484784"/>
              <a:ext cx="1498455" cy="1158112"/>
            </a:xfrm>
            <a:prstGeom prst="rect">
              <a:avLst/>
            </a:prstGeom>
          </p:spPr>
        </p:pic>
        <p:sp>
          <p:nvSpPr>
            <p:cNvPr id="40" name="직사각형 39"/>
            <p:cNvSpPr/>
            <p:nvPr/>
          </p:nvSpPr>
          <p:spPr>
            <a:xfrm>
              <a:off x="3138717" y="2493412"/>
              <a:ext cx="771749" cy="14401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dirty="0" smtClean="0">
                  <a:latin typeface="+mn-ea"/>
                  <a:cs typeface="함초롬바탕" pitchFamily="18" charset="-127"/>
                </a:rPr>
                <a:t>강당</a:t>
              </a:r>
              <a:r>
                <a:rPr lang="en-US" altLang="ko-KR" sz="800" b="1" dirty="0" smtClean="0">
                  <a:latin typeface="+mn-ea"/>
                  <a:cs typeface="함초롬바탕" pitchFamily="18" charset="-127"/>
                </a:rPr>
                <a:t>-</a:t>
              </a:r>
              <a:r>
                <a:rPr lang="ko-KR" altLang="en-US" sz="800" b="1" dirty="0" err="1" smtClean="0">
                  <a:latin typeface="+mn-ea"/>
                  <a:cs typeface="함초롬바탕" pitchFamily="18" charset="-127"/>
                </a:rPr>
                <a:t>이음홀</a:t>
              </a:r>
              <a:endParaRPr lang="ko-KR" altLang="en-US" sz="800" b="1" dirty="0">
                <a:latin typeface="+mn-ea"/>
                <a:cs typeface="함초롬바탕" pitchFamily="18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732364" y="2499975"/>
              <a:ext cx="771749" cy="14401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dirty="0" smtClean="0">
                  <a:latin typeface="+mn-ea"/>
                  <a:cs typeface="함초롬바탕" pitchFamily="18" charset="-127"/>
                </a:rPr>
                <a:t>강당</a:t>
              </a:r>
              <a:r>
                <a:rPr lang="en-US" altLang="ko-KR" sz="800" b="1" dirty="0" smtClean="0">
                  <a:latin typeface="+mn-ea"/>
                  <a:cs typeface="함초롬바탕" pitchFamily="18" charset="-127"/>
                </a:rPr>
                <a:t>-</a:t>
              </a:r>
              <a:r>
                <a:rPr lang="ko-KR" altLang="en-US" sz="800" b="1" dirty="0" err="1" smtClean="0">
                  <a:latin typeface="+mn-ea"/>
                  <a:cs typeface="함초롬바탕" pitchFamily="18" charset="-127"/>
                </a:rPr>
                <a:t>소담홀</a:t>
              </a:r>
              <a:endParaRPr lang="ko-KR" altLang="en-US" sz="800" b="1" dirty="0">
                <a:latin typeface="+mn-ea"/>
                <a:cs typeface="함초롬바탕" pitchFamily="18" charset="-127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6521511" y="2492895"/>
              <a:ext cx="509781" cy="14401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smtClean="0">
                  <a:latin typeface="+mn-ea"/>
                  <a:cs typeface="함초롬바탕" pitchFamily="18" charset="-127"/>
                </a:rPr>
                <a:t>샤워실</a:t>
              </a:r>
              <a:endParaRPr lang="ko-KR" altLang="en-US" sz="800" b="1" dirty="0">
                <a:latin typeface="+mn-ea"/>
                <a:cs typeface="함초롬바탕" pitchFamily="18" charset="-127"/>
              </a:endParaRPr>
            </a:p>
          </p:txBody>
        </p:sp>
      </p:grpSp>
      <p:pic>
        <p:nvPicPr>
          <p:cNvPr id="59" name="그림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98" y="3557564"/>
            <a:ext cx="2579930" cy="1865301"/>
          </a:xfrm>
          <a:prstGeom prst="rect">
            <a:avLst/>
          </a:prstGeom>
        </p:spPr>
      </p:pic>
      <p:sp>
        <p:nvSpPr>
          <p:cNvPr id="61" name="직사각형 60"/>
          <p:cNvSpPr/>
          <p:nvPr/>
        </p:nvSpPr>
        <p:spPr>
          <a:xfrm>
            <a:off x="1875523" y="5106768"/>
            <a:ext cx="1014805" cy="3183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latin typeface="+mn-ea"/>
                <a:cs typeface="함초롬바탕" pitchFamily="18" charset="-127"/>
              </a:rPr>
              <a:t>카페 도란도란</a:t>
            </a:r>
            <a:endParaRPr lang="ko-KR" altLang="en-US" sz="800" b="1" dirty="0">
              <a:latin typeface="+mn-ea"/>
              <a:cs typeface="함초롬바탕" pitchFamily="18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4201652" y="4001625"/>
            <a:ext cx="1786021" cy="1994184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00B0F0"/>
                </a:solidFill>
                <a:latin typeface="HY수평선B" pitchFamily="18" charset="-127"/>
                <a:ea typeface="HY수평선B" pitchFamily="18" charset="-127"/>
                <a:cs typeface="함초롬바탕" pitchFamily="18" charset="-127"/>
              </a:rPr>
              <a:t>기타 시설</a:t>
            </a:r>
            <a:endParaRPr lang="ko-KR" altLang="en-US" sz="2000" b="1" dirty="0">
              <a:solidFill>
                <a:srgbClr val="00B0F0"/>
              </a:solidFill>
              <a:latin typeface="HY수평선B" pitchFamily="18" charset="-127"/>
              <a:ea typeface="HY수평선B" pitchFamily="18" charset="-127"/>
              <a:cs typeface="함초롬바탕" pitchFamily="18" charset="-127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69" t="3000" r="7848" b="90000"/>
          <a:stretch/>
        </p:blipFill>
        <p:spPr bwMode="auto">
          <a:xfrm>
            <a:off x="8338361" y="239916"/>
            <a:ext cx="697230" cy="64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751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02" b="48496"/>
          <a:stretch/>
        </p:blipFill>
        <p:spPr>
          <a:xfrm>
            <a:off x="0" y="1179077"/>
            <a:ext cx="9144000" cy="203389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7504" y="3789040"/>
            <a:ext cx="8928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rgbClr val="698335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마포구 민관 사회복지종사자님</a:t>
            </a:r>
            <a:endParaRPr lang="en-US" altLang="ko-KR" dirty="0" smtClean="0">
              <a:solidFill>
                <a:srgbClr val="698335"/>
              </a:solidFill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  <a:p>
            <a:pPr algn="ctr"/>
            <a:r>
              <a:rPr lang="ko-KR" altLang="en-US" dirty="0" err="1" smtClean="0">
                <a:solidFill>
                  <a:srgbClr val="698335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미리내</a:t>
            </a:r>
            <a:r>
              <a:rPr lang="ko-KR" altLang="en-US" dirty="0" smtClean="0">
                <a:solidFill>
                  <a:srgbClr val="698335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힐빙클럽에서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  <a:p>
            <a:pPr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편안하고 건강한 시간 보내시기 바랍니다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.</a:t>
            </a:r>
          </a:p>
          <a:p>
            <a:pPr algn="ctr"/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감사합니다</a:t>
            </a:r>
            <a:r>
              <a:rPr lang="en-US" altLang="ko-KR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.</a:t>
            </a:r>
            <a:endParaRPr lang="ko-KR" altLang="en-US" dirty="0"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110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1758</TotalTime>
  <Words>319</Words>
  <Application>Microsoft Office PowerPoint</Application>
  <PresentationFormat>화면 슬라이드 쇼(4:3)</PresentationFormat>
  <Paragraphs>81</Paragraphs>
  <Slides>8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6" baseType="lpstr">
      <vt:lpstr>08서울남산체 M</vt:lpstr>
      <vt:lpstr>HY그래픽M</vt:lpstr>
      <vt:lpstr>HY목각파임B</vt:lpstr>
      <vt:lpstr>HY수평선B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154</cp:revision>
  <cp:lastPrinted>2018-11-07T02:48:10Z</cp:lastPrinted>
  <dcterms:created xsi:type="dcterms:W3CDTF">2018-08-17T08:20:43Z</dcterms:created>
  <dcterms:modified xsi:type="dcterms:W3CDTF">2026-06-17T02:00:22Z</dcterms:modified>
</cp:coreProperties>
</file>